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2" r:id="rId6"/>
    <p:sldId id="26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59" r:id="rId15"/>
    <p:sldId id="262" r:id="rId16"/>
    <p:sldId id="263" r:id="rId17"/>
    <p:sldId id="264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80" r:id="rId26"/>
    <p:sldId id="281" r:id="rId27"/>
    <p:sldId id="282" r:id="rId28"/>
    <p:sldId id="284" r:id="rId29"/>
    <p:sldId id="283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CC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4AE04-1C9A-4BD1-89AD-416BF90A028A}" type="datetimeFigureOut">
              <a:rPr lang="en-US" smtClean="0"/>
              <a:pPr/>
              <a:t>04-Sep-15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4D28-14B5-4CF7-964F-FEE919C71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dirty="0" err="1" smtClean="0"/>
              <a:t>Programme</a:t>
            </a:r>
            <a:r>
              <a:rPr lang="en-US" dirty="0" smtClean="0"/>
              <a:t> for Bovine Breeding and Dairy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/>
          </a:bodyPr>
          <a:lstStyle/>
          <a:p>
            <a:r>
              <a:rPr lang="en-US" sz="3800" i="1" dirty="0" smtClean="0"/>
              <a:t>…… a brief overview</a:t>
            </a:r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5715000"/>
            <a:ext cx="3810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r>
              <a:rPr lang="en-US" dirty="0" err="1" smtClean="0"/>
              <a:t>Dr.Sujit</a:t>
            </a:r>
            <a:r>
              <a:rPr lang="en-US" dirty="0" smtClean="0"/>
              <a:t> Saha</a:t>
            </a:r>
          </a:p>
          <a:p>
            <a:r>
              <a:rPr lang="en-US" dirty="0" smtClean="0"/>
              <a:t>                                          Manager (AB)</a:t>
            </a:r>
          </a:p>
          <a:p>
            <a:r>
              <a:rPr lang="en-US" dirty="0" smtClean="0"/>
              <a:t>                                          NDDB, NOIDA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Activity component to be funded under NPDD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Milk Chilling facilities at village, block, district level</a:t>
            </a:r>
          </a:p>
          <a:p>
            <a:r>
              <a:rPr lang="en-US" dirty="0" smtClean="0"/>
              <a:t>Civil works</a:t>
            </a:r>
          </a:p>
          <a:p>
            <a:r>
              <a:rPr lang="en-US" dirty="0" smtClean="0"/>
              <a:t>Equipment for BMC, chilling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 smtClean="0"/>
              <a:t>Milk processing and marketing</a:t>
            </a:r>
          </a:p>
          <a:p>
            <a:r>
              <a:rPr lang="en-US" dirty="0" smtClean="0"/>
              <a:t>Milk procurement</a:t>
            </a:r>
          </a:p>
          <a:p>
            <a:r>
              <a:rPr lang="en-US" dirty="0" smtClean="0"/>
              <a:t>Cattle 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Activity component to be funded under NPDD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Cattle induction</a:t>
            </a:r>
          </a:p>
          <a:p>
            <a:endParaRPr lang="en-US" dirty="0" smtClean="0"/>
          </a:p>
          <a:p>
            <a:r>
              <a:rPr lang="en-US" dirty="0" smtClean="0"/>
              <a:t>Construction/Establishment of Milk &amp; milk product testing laboratories (</a:t>
            </a:r>
            <a:r>
              <a:rPr lang="en-US" i="1" dirty="0" smtClean="0"/>
              <a:t>at DCS level, BMC </a:t>
            </a:r>
            <a:r>
              <a:rPr lang="en-US" i="1" dirty="0" err="1" smtClean="0"/>
              <a:t>centres</a:t>
            </a:r>
            <a:r>
              <a:rPr lang="en-US" i="1" dirty="0" smtClean="0"/>
              <a:t>, Dist. Level, State level etc.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Clean Milk Production kit (for beneficiaries)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Technical Input Services ( </a:t>
            </a:r>
            <a:r>
              <a:rPr lang="en-US" i="1" dirty="0" smtClean="0"/>
              <a:t>FMD &amp; other vaccines, FA box, </a:t>
            </a:r>
            <a:r>
              <a:rPr lang="en-US" i="1" dirty="0" err="1" smtClean="0"/>
              <a:t>AH&amp;Breeding</a:t>
            </a:r>
            <a:r>
              <a:rPr lang="en-US" i="1" dirty="0" smtClean="0"/>
              <a:t> camps, Fodder development, Cattle feed development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Activity component to be funded under NPDD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and Communication Technology networking </a:t>
            </a:r>
          </a:p>
          <a:p>
            <a:r>
              <a:rPr lang="en-US" dirty="0" smtClean="0"/>
              <a:t>Manpower and skill development</a:t>
            </a:r>
          </a:p>
          <a:p>
            <a:r>
              <a:rPr lang="en-US" dirty="0" smtClean="0"/>
              <a:t>Working capital</a:t>
            </a:r>
          </a:p>
          <a:p>
            <a:r>
              <a:rPr lang="en-US" dirty="0" smtClean="0"/>
              <a:t>Rehabilitation of defunct/sick milk unions/federations</a:t>
            </a:r>
          </a:p>
          <a:p>
            <a:r>
              <a:rPr lang="en-US" dirty="0" smtClean="0"/>
              <a:t>Planning &amp; monitoring</a:t>
            </a:r>
          </a:p>
          <a:p>
            <a:r>
              <a:rPr lang="en-US" dirty="0" err="1" smtClean="0"/>
              <a:t>Centralised</a:t>
            </a:r>
            <a:r>
              <a:rPr lang="en-US" dirty="0" smtClean="0"/>
              <a:t> MIS facility for DADF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Activity component to be funded under NPDD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Project cost will be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Rs. 25 </a:t>
            </a:r>
            <a:r>
              <a:rPr lang="en-US" dirty="0" err="1" smtClean="0"/>
              <a:t>crore</a:t>
            </a:r>
            <a:r>
              <a:rPr lang="en-US" dirty="0" smtClean="0"/>
              <a:t> for capacity  of 1 LLPD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Rs. 15 </a:t>
            </a:r>
            <a:r>
              <a:rPr lang="en-US" dirty="0" err="1" smtClean="0"/>
              <a:t>crore</a:t>
            </a:r>
            <a:r>
              <a:rPr lang="en-US" dirty="0" smtClean="0"/>
              <a:t> for capacity  of 50 TLPD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Rs. 10 </a:t>
            </a:r>
            <a:r>
              <a:rPr lang="en-US" dirty="0" err="1" smtClean="0"/>
              <a:t>crore</a:t>
            </a:r>
            <a:r>
              <a:rPr lang="en-US" dirty="0" smtClean="0"/>
              <a:t> for capacity  of 20 TLPD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Funding Pattern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NPBB: 100% grant-in-aid for all breeding activities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NPDD : 100% grant-in-aid for all component except following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i="1" dirty="0" smtClean="0"/>
              <a:t>Installation of bulk milk coolers</a:t>
            </a:r>
          </a:p>
          <a:p>
            <a:r>
              <a:rPr lang="en-US" sz="2400" i="1" dirty="0" smtClean="0"/>
              <a:t>Milk processing plant</a:t>
            </a:r>
          </a:p>
          <a:p>
            <a:r>
              <a:rPr lang="en-US" sz="2400" i="1" dirty="0" smtClean="0"/>
              <a:t>Milk powder plant</a:t>
            </a:r>
          </a:p>
          <a:p>
            <a:r>
              <a:rPr lang="en-US" sz="2400" i="1" dirty="0" smtClean="0"/>
              <a:t>Rehabilitation Milk unions/Federations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r>
              <a:rPr lang="en-US" sz="2400" i="1" dirty="0" smtClean="0"/>
              <a:t>                                                                                                              </a:t>
            </a:r>
            <a:r>
              <a:rPr lang="en-US" sz="2400" i="1" dirty="0" err="1" smtClean="0"/>
              <a:t>contd</a:t>
            </a:r>
            <a:r>
              <a:rPr lang="en-US" sz="2400" i="1" dirty="0" smtClean="0"/>
              <a:t>….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Funding Pattern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059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90601"/>
          <a:ext cx="8229600" cy="546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1105"/>
                <a:gridCol w="1878495"/>
              </a:tblGrid>
              <a:tr h="540473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Grant-in-aid (%)</a:t>
                      </a:r>
                      <a:endParaRPr lang="en-US" dirty="0"/>
                    </a:p>
                  </a:txBody>
                  <a:tcPr/>
                </a:tc>
              </a:tr>
              <a:tr h="5475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90000"/>
                          </a:solidFill>
                        </a:rPr>
                        <a:t>A. For installation of BMC, Milk processing plant , milk powder plant</a:t>
                      </a:r>
                      <a:endParaRPr lang="en-US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3720">
                <a:tc>
                  <a:txBody>
                    <a:bodyPr/>
                    <a:lstStyle/>
                    <a:p>
                      <a:r>
                        <a:rPr lang="en-US" dirty="0" smtClean="0"/>
                        <a:t>1. NDP</a:t>
                      </a:r>
                      <a:r>
                        <a:rPr lang="en-US" baseline="0" dirty="0" smtClean="0"/>
                        <a:t>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876743">
                <a:tc>
                  <a:txBody>
                    <a:bodyPr/>
                    <a:lstStyle/>
                    <a:p>
                      <a:r>
                        <a:rPr lang="en-US" dirty="0" smtClean="0"/>
                        <a:t>2. Milk Union/Fed (North-east state) &amp; Hilly States –J&amp;K,UK,HP (areas  &gt;1000 meter above sea level)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r>
                        <a:rPr lang="en-US" dirty="0" smtClean="0"/>
                        <a:t>3. Non NDP states 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372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a. Profit making EIA (accumulated profit in the previous Financial Year</a:t>
                      </a:r>
                      <a:r>
                        <a:rPr lang="en-US" i="1" baseline="0" dirty="0" smtClean="0"/>
                        <a:t>  </a:t>
                      </a:r>
                      <a:r>
                        <a:rPr lang="en-US" i="1" baseline="0" dirty="0" smtClean="0">
                          <a:latin typeface="Calibri"/>
                        </a:rPr>
                        <a:t>≥ </a:t>
                      </a:r>
                      <a:r>
                        <a:rPr lang="en-US" i="1" baseline="0" dirty="0" smtClean="0"/>
                        <a:t>Rs.1 </a:t>
                      </a:r>
                      <a:r>
                        <a:rPr lang="en-US" i="1" baseline="0" dirty="0" err="1" smtClean="0"/>
                        <a:t>crore</a:t>
                      </a:r>
                      <a:r>
                        <a:rPr lang="en-US" i="1" baseline="0" dirty="0" smtClean="0"/>
                        <a:t>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876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b. Loss making EIA (accumulated profit in the previous Financial Year</a:t>
                      </a:r>
                      <a:r>
                        <a:rPr lang="en-US" i="1" baseline="0" dirty="0" smtClean="0"/>
                        <a:t> ≤ Rs.1 </a:t>
                      </a:r>
                      <a:r>
                        <a:rPr lang="en-US" i="1" baseline="0" dirty="0" err="1" smtClean="0"/>
                        <a:t>crore</a:t>
                      </a:r>
                      <a:r>
                        <a:rPr lang="en-US" i="1" baseline="0" dirty="0" smtClean="0"/>
                        <a:t> )</a:t>
                      </a:r>
                      <a:endParaRPr lang="en-US" i="1" dirty="0" smtClean="0"/>
                    </a:p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8767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90000"/>
                          </a:solidFill>
                        </a:rPr>
                        <a:t>B. Rehabilitation plan</a:t>
                      </a:r>
                      <a:endParaRPr lang="en-US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9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Financial ceiling &amp; other limitation under NPDD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Central assistance for the project : Rs. 15 </a:t>
            </a:r>
            <a:r>
              <a:rPr lang="en-US" sz="3400" dirty="0" err="1" smtClean="0"/>
              <a:t>crore</a:t>
            </a:r>
            <a:r>
              <a:rPr lang="en-US" sz="3400" dirty="0" smtClean="0"/>
              <a:t>/district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For Milk Powder plant, central grant : Rs. 5 </a:t>
            </a:r>
            <a:r>
              <a:rPr lang="en-US" sz="3400" dirty="0" err="1" smtClean="0"/>
              <a:t>crore</a:t>
            </a:r>
            <a:r>
              <a:rPr lang="en-US" sz="3400" dirty="0" smtClean="0"/>
              <a:t>/district</a:t>
            </a:r>
          </a:p>
          <a:p>
            <a:endParaRPr lang="en-US" sz="3400" dirty="0" smtClean="0"/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990000"/>
                </a:solidFill>
              </a:rPr>
              <a:t>For establishing/upgrading milk powder plant of 30 </a:t>
            </a:r>
            <a:r>
              <a:rPr lang="en-US" dirty="0" err="1" smtClean="0">
                <a:solidFill>
                  <a:srgbClr val="990000"/>
                </a:solidFill>
              </a:rPr>
              <a:t>tonnes</a:t>
            </a:r>
            <a:r>
              <a:rPr lang="en-US" dirty="0" smtClean="0">
                <a:solidFill>
                  <a:srgbClr val="990000"/>
                </a:solidFill>
              </a:rPr>
              <a:t> capacity</a:t>
            </a:r>
          </a:p>
          <a:p>
            <a:pPr lvl="2">
              <a:buNone/>
            </a:pPr>
            <a:endParaRPr lang="en-US" dirty="0" smtClean="0">
              <a:solidFill>
                <a:srgbClr val="990000"/>
              </a:solidFill>
            </a:endParaRP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990000"/>
                </a:solidFill>
              </a:rPr>
              <a:t>Limited to Dairy coops only</a:t>
            </a:r>
          </a:p>
          <a:p>
            <a:pPr lvl="2">
              <a:buFontTx/>
              <a:buChar char="-"/>
            </a:pPr>
            <a:endParaRPr lang="en-US" dirty="0" smtClean="0">
              <a:solidFill>
                <a:srgbClr val="990000"/>
              </a:solidFill>
            </a:endParaRPr>
          </a:p>
          <a:p>
            <a:r>
              <a:rPr lang="en-US" sz="3400" dirty="0" smtClean="0"/>
              <a:t>Assistance for Technical input services : 15% of the project cost</a:t>
            </a:r>
          </a:p>
          <a:p>
            <a:endParaRPr lang="en-US" sz="3400" dirty="0" smtClean="0"/>
          </a:p>
          <a:p>
            <a:r>
              <a:rPr lang="en-US" sz="3400" dirty="0" smtClean="0"/>
              <a:t>Assistance for Cattle induction : only for SC/ST &amp;BPL</a:t>
            </a:r>
          </a:p>
          <a:p>
            <a:endParaRPr lang="en-US" sz="3400" dirty="0" smtClean="0"/>
          </a:p>
          <a:p>
            <a:r>
              <a:rPr lang="en-US" sz="3400" dirty="0" smtClean="0"/>
              <a:t>Ceiling for cattle induction : 10% of the  project cost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Financial ceiling &amp; other limitation under NPDD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Subsidy for Cattle induction restricted to 50% ( </a:t>
            </a:r>
            <a:r>
              <a:rPr lang="en-US" sz="2400" dirty="0" smtClean="0">
                <a:solidFill>
                  <a:srgbClr val="990000"/>
                </a:solidFill>
              </a:rPr>
              <a:t>for Women farmers it is 75%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Assistance for manpower &amp; skill development (setting up/up-gradation of training centre) : Rs. 75 </a:t>
            </a:r>
            <a:r>
              <a:rPr lang="en-US" sz="2400" dirty="0" err="1" smtClean="0"/>
              <a:t>lakh</a:t>
            </a:r>
            <a:r>
              <a:rPr lang="en-US" sz="2400" dirty="0" smtClean="0"/>
              <a:t> or 5% of total project cost-which ever is lower</a:t>
            </a:r>
          </a:p>
          <a:p>
            <a:r>
              <a:rPr lang="en-US" sz="2400" dirty="0" smtClean="0"/>
              <a:t>Max. ceiling for Information &amp; Communication technology : 10% of the total project cost</a:t>
            </a:r>
          </a:p>
          <a:p>
            <a:r>
              <a:rPr lang="en-US" sz="2400" dirty="0" smtClean="0"/>
              <a:t>Rehabilitation assistance : max. Rs. 5 </a:t>
            </a:r>
            <a:r>
              <a:rPr lang="en-US" sz="2400" dirty="0" err="1" smtClean="0"/>
              <a:t>crore</a:t>
            </a:r>
            <a:endParaRPr lang="en-US" sz="2400" dirty="0" smtClean="0"/>
          </a:p>
          <a:p>
            <a:r>
              <a:rPr lang="en-US" sz="2400" dirty="0" smtClean="0"/>
              <a:t>Assistance to working capital :total value of the “21 days milk procurement” as projected in terminal year of the project by EIA</a:t>
            </a:r>
          </a:p>
          <a:p>
            <a:r>
              <a:rPr lang="en-US" sz="2400" dirty="0" smtClean="0"/>
              <a:t>Planning &amp; Monitoring – limited to 5% of the project cost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Implementing agencies :NPBB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9" y="1600199"/>
          <a:ext cx="7772401" cy="4741526"/>
        </p:xfrm>
        <a:graphic>
          <a:graphicData uri="http://schemas.openxmlformats.org/drawingml/2006/table">
            <a:tbl>
              <a:tblPr/>
              <a:tblGrid>
                <a:gridCol w="3797092"/>
                <a:gridCol w="294603"/>
                <a:gridCol w="3680706"/>
              </a:tblGrid>
              <a:tr h="792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Implementing Agencies (SIAs)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Livestock Development Boards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CC"/>
                    </a:solidFill>
                  </a:tcPr>
                </a:tc>
              </a:tr>
              <a:tr h="79208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End Implementing Agencies (EIAs)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Livestock Development Boards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2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Animal Husbandry Department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40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Milk Federation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731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Participating Implementing Agencies (PIAs)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CFSP&amp;TI, CCBFs, ICAR,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Universities ,Colleges 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NGOs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Implementing agencies :NPDD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295400"/>
          <a:ext cx="8686800" cy="5001947"/>
        </p:xfrm>
        <a:graphic>
          <a:graphicData uri="http://schemas.openxmlformats.org/drawingml/2006/table">
            <a:tbl>
              <a:tblPr/>
              <a:tblGrid>
                <a:gridCol w="4243808"/>
                <a:gridCol w="329261"/>
                <a:gridCol w="4113731"/>
              </a:tblGrid>
              <a:tr h="11674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Implementing Agencies (SIAs)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Dairy Federations (of enlisted states), MUs of other states and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Uts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8562" marR="8562" marT="85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CC"/>
                    </a:solidFill>
                  </a:tcPr>
                </a:tc>
              </a:tr>
              <a:tr h="32321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End Implementing Agencies (EIAs)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District Milk Unions, Producer companies(functional for 1 full FY), DRDA,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Zila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Parishad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, District Mission  Management Unit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2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0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7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Participating Implementing Agencies (PIAs)</a:t>
                      </a:r>
                    </a:p>
                  </a:txBody>
                  <a:tcPr marL="8562" marR="8562" marT="8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: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Other agencies associated or affiliated to above SIAS, EIAs (NGOs, SHGs,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Universities , Colleges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, ICAR institutes</a:t>
                      </a:r>
                    </a:p>
                  </a:txBody>
                  <a:tcPr marL="8562" marR="8562" marT="85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About NPBBDD…..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GOI funded project for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Five year Plan Period (2013-17)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Two components : National Plan for Bovine Breeding (NPBB ) &amp; National Plan for Dairy Development (NPDD)</a:t>
            </a:r>
          </a:p>
          <a:p>
            <a:r>
              <a:rPr lang="en-US" sz="2800" dirty="0" smtClean="0"/>
              <a:t>Total Outlay (till EOP): Rs. 1800 </a:t>
            </a:r>
            <a:r>
              <a:rPr lang="en-US" sz="2800" dirty="0" err="1" smtClean="0"/>
              <a:t>crore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Outlay for 2014-15: Rs. 309 </a:t>
            </a:r>
            <a:r>
              <a:rPr lang="en-US" sz="2800" dirty="0" err="1" smtClean="0"/>
              <a:t>crore</a:t>
            </a:r>
            <a:endParaRPr lang="en-US" sz="2800" dirty="0" smtClean="0"/>
          </a:p>
          <a:p>
            <a:pPr lvl="2">
              <a:buNone/>
            </a:pPr>
            <a:r>
              <a:rPr lang="en-US" sz="2000" dirty="0" smtClean="0"/>
              <a:t>For NPBB : Rs.204.00 </a:t>
            </a:r>
            <a:r>
              <a:rPr lang="en-US" sz="2000" dirty="0" err="1" smtClean="0"/>
              <a:t>crore</a:t>
            </a:r>
            <a:endParaRPr lang="en-US" sz="2000" dirty="0" smtClean="0"/>
          </a:p>
          <a:p>
            <a:pPr lvl="2">
              <a:buNone/>
            </a:pPr>
            <a:r>
              <a:rPr lang="en-US" sz="2000" dirty="0" smtClean="0"/>
              <a:t>For NPDD: Rs.105.00 </a:t>
            </a:r>
            <a:r>
              <a:rPr lang="en-US" sz="2000" dirty="0" err="1" smtClean="0"/>
              <a:t>crore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Organogram: NPBB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61990"/>
          <a:ext cx="8767572" cy="6096015"/>
        </p:xfrm>
        <a:graphic>
          <a:graphicData uri="http://schemas.openxmlformats.org/drawingml/2006/table">
            <a:tbl>
              <a:tblPr/>
              <a:tblGrid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75692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  <a:gridCol w="299720"/>
              </a:tblGrid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HQ (DAHDF)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*PSC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*CMU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*SOPs/MSP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Government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SIA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rowSpan="2"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Notification of Breeding policy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Formulation of proposal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Receive project grants directly from HQ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rowSpan="3"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*Recommendation of proposal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*Channelize grant to EIAs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*State Level Review Committee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689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Submission of FUC/ Annual Report/ Audit report through State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Govt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EIA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DAH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SLDB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 Milk Fed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689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*Monitoring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Govt.AIC,AITS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Semen &amp;LN distribution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Estd/monitoring of MAITRI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689">
                <a:tc rowSpan="2" gridSpan="7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Distribution of LN &amp; semen in states not constituted LDB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Estd/monitoring of MAITRI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*Bull prodn. NS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*Bull prodn. NS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*Management of AITS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rowSpan="3" gridSpan="7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/monitoring of MAITRI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*Bull proc. For AI&amp;NS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Dev.indigenous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breed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AIT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*Dev.indigenous breed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96" marR="6096" marT="6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96" marR="6096" marT="6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Organogram</a:t>
            </a:r>
            <a:r>
              <a:rPr lang="en-US" sz="2800" dirty="0" smtClean="0"/>
              <a:t>: NPDD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12" y="685809"/>
          <a:ext cx="8762987" cy="6383092"/>
        </p:xfrm>
        <a:graphic>
          <a:graphicData uri="http://schemas.openxmlformats.org/drawingml/2006/table">
            <a:tbl>
              <a:tblPr/>
              <a:tblGrid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  <a:gridCol w="282677"/>
              </a:tblGrid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HQ (DAHDF)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*PSC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*CMIS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 Government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SIA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 rowSpan="2"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Recom. Of proposal &amp;DD work plan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Finalization of DD workplan &amp; formulation of proposal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Receive project grants directly from HQ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 rowSpan="3"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*Notification of State Tech.Management Committee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*Channelize grant to EIAs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79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*State Level Tech. Management Committee meeting &amp; monitoring of project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79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Submission of FUC/ Annual Report/ Audit report through State Govt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EIA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42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DAH / Dairy Development</a:t>
                      </a:r>
                    </a:p>
                  </a:txBody>
                  <a:tcPr marL="5899" marR="5899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DRDA/DMU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 Milk Fed / Dist MU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542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*Monitoring of DD work plan</a:t>
                      </a:r>
                    </a:p>
                  </a:txBody>
                  <a:tcPr marL="5899" marR="5899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Implementation of project activities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Implementation of project activities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42">
                <a:tc rowSpan="2" gridSpan="7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*Management of BMC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*Management of dairy estbmnts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42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Oroganization of village level PRIs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*Organization of DCS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217">
                <a:tc rowSpan="3" gridSpan="7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Ensuring supply of chilled milk to MU/Processing unit of Prod.companies</a:t>
                      </a:r>
                    </a:p>
                  </a:txBody>
                  <a:tcPr marL="5899" marR="5899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*Collection of Milk from DCS/BMCs &amp; distribution of pasteurized milk to consumers</a:t>
                      </a:r>
                    </a:p>
                  </a:txBody>
                  <a:tcPr marL="5899" marR="5899" marT="58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42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1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*creating awareness of Coop.dairying &amp; consumption of pasteurized milk among milk producers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*creating awareness of Coop.dairying &amp; consumption of pasteurized milk among milk producers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75"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Institutional Mechanism for review monitoring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1447799"/>
          <a:ext cx="8534402" cy="3906602"/>
        </p:xfrm>
        <a:graphic>
          <a:graphicData uri="http://schemas.openxmlformats.org/drawingml/2006/table">
            <a:tbl>
              <a:tblPr/>
              <a:tblGrid>
                <a:gridCol w="3457103"/>
                <a:gridCol w="2683126"/>
                <a:gridCol w="2394173"/>
              </a:tblGrid>
              <a:tr h="5282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NPBB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NPDD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497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Central Level Monitoring by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man Old Style"/>
                        </a:rPr>
                        <a:t>DAHDF,GoI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*MIS in the form of INAPH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*Establishment of CMIS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26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*submission of MPR, QPR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to DADF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*submission of  QPR, AAR to be  to DADF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75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State level monitoring by TMC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* Half yearly meeting of governing body (Sept &amp;March)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* Half yearly meeting of TMC (Sept &amp;March)</a:t>
                      </a:r>
                    </a:p>
                  </a:txBody>
                  <a:tcPr marL="7374" marR="7374" marT="7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Cost recovery of inputs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adopt suitable policy for recovering cost of inputs &amp; services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State Govt. chooses to </a:t>
            </a:r>
            <a:r>
              <a:rPr lang="en-US" dirty="0" err="1" smtClean="0"/>
              <a:t>subsidise</a:t>
            </a:r>
            <a:r>
              <a:rPr lang="en-US" dirty="0" smtClean="0"/>
              <a:t> AI fees (Govt./Semi Govt. EIAs), then concerned State Govt. have to provide adequate budgetary support to EIA.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Measures to ensure quality of goods and services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MSP /SOPS to be formulated by </a:t>
            </a:r>
            <a:r>
              <a:rPr lang="en-US" dirty="0" err="1" smtClean="0"/>
              <a:t>GoI</a:t>
            </a:r>
            <a:r>
              <a:rPr lang="en-US" dirty="0"/>
              <a:t> </a:t>
            </a:r>
            <a:r>
              <a:rPr lang="en-US" dirty="0" smtClean="0"/>
              <a:t>for SS, PS, PT, AITs &amp; Bulls for NS</a:t>
            </a:r>
          </a:p>
          <a:p>
            <a:r>
              <a:rPr lang="en-US" dirty="0" smtClean="0"/>
              <a:t>State to formulate standard for field AI network</a:t>
            </a:r>
          </a:p>
          <a:p>
            <a:r>
              <a:rPr lang="en-US" dirty="0" smtClean="0"/>
              <a:t>Standard formulated by BIS for </a:t>
            </a:r>
            <a:r>
              <a:rPr lang="en-US" dirty="0" err="1" smtClean="0"/>
              <a:t>cryocontainers</a:t>
            </a:r>
            <a:r>
              <a:rPr lang="en-US" dirty="0" smtClean="0"/>
              <a:t>, castrators, AI consumables, feed machinery, equipments shall be followed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Dynamic breeding policy &amp; action plan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/>
              <a:t>Dynamic breeding policy should cover :demand of milk, requirement of draught animal power for  agricultural and transportation purpose, need to conserve breeds &amp; breeding tracts, farming system, Production environment &amp; availability of  inputs as well as marketing channels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Action plan: Study of areas not covered by AI to obtain clear picture of Natural mating system for phasing out of scrub bulls, sourcing quality bulls of each category/genetic makeup, production of quality bulls through natural service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i="1" dirty="0" smtClean="0"/>
              <a:t>  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                                                                                         </a:t>
            </a:r>
            <a:r>
              <a:rPr lang="en-US" sz="2400" i="1" dirty="0" smtClean="0">
                <a:hlinkClick r:id="rId2" action="ppaction://hlinksldjump"/>
              </a:rPr>
              <a:t>  …..back</a:t>
            </a:r>
            <a:endParaRPr lang="en-US" sz="2400" i="1" dirty="0" smtClean="0"/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Conservation </a:t>
            </a:r>
            <a:r>
              <a:rPr lang="en-US" dirty="0" err="1" smtClean="0">
                <a:solidFill>
                  <a:srgbClr val="0070C0"/>
                </a:solidFill>
              </a:rPr>
              <a:t>vis</a:t>
            </a:r>
            <a:r>
              <a:rPr lang="en-US" dirty="0" smtClean="0">
                <a:solidFill>
                  <a:srgbClr val="0070C0"/>
                </a:solidFill>
              </a:rPr>
              <a:t>-a- </a:t>
            </a:r>
            <a:r>
              <a:rPr lang="en-US" dirty="0" err="1" smtClean="0">
                <a:solidFill>
                  <a:srgbClr val="0070C0"/>
                </a:solidFill>
              </a:rPr>
              <a:t>vis</a:t>
            </a:r>
            <a:r>
              <a:rPr lang="en-US" dirty="0" smtClean="0">
                <a:solidFill>
                  <a:srgbClr val="0070C0"/>
                </a:solidFill>
              </a:rPr>
              <a:t> Preservation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Conservation :</a:t>
            </a:r>
          </a:p>
          <a:p>
            <a:r>
              <a:rPr lang="en-US" sz="2600" dirty="0" smtClean="0"/>
              <a:t>Management for human use of livestock so that it may yield greatest sustainable benefit to the present generation while maintaining potential to meet the need and aspirations of future generation (</a:t>
            </a:r>
            <a:r>
              <a:rPr lang="en-US" sz="2600" b="1" i="1" dirty="0" smtClean="0">
                <a:solidFill>
                  <a:srgbClr val="00B050"/>
                </a:solidFill>
              </a:rPr>
              <a:t>IUCN</a:t>
            </a:r>
            <a:r>
              <a:rPr lang="en-US" sz="2600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Preservation :</a:t>
            </a:r>
          </a:p>
          <a:p>
            <a:r>
              <a:rPr lang="en-US" sz="2600" dirty="0" smtClean="0"/>
              <a:t>Sample of ANGR is designated to an isolated process of maintenance by providing an environment, free from human intervention –</a:t>
            </a:r>
            <a:r>
              <a:rPr lang="en-US" sz="2600" i="1" dirty="0" err="1" smtClean="0"/>
              <a:t>insitu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exsitu</a:t>
            </a:r>
            <a:r>
              <a:rPr lang="en-US" sz="2600" i="1" dirty="0" smtClean="0"/>
              <a:t> (</a:t>
            </a:r>
            <a:r>
              <a:rPr lang="en-US" sz="2600" i="1" dirty="0" smtClean="0">
                <a:solidFill>
                  <a:srgbClr val="00B050"/>
                </a:solidFill>
              </a:rPr>
              <a:t>FAO</a:t>
            </a:r>
            <a:r>
              <a:rPr lang="en-US" sz="2600" i="1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Categories of domestic population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599"/>
          <a:ext cx="8229600" cy="537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781800"/>
              </a:tblGrid>
              <a:tr h="418282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21967">
                <a:tc>
                  <a:txBody>
                    <a:bodyPr/>
                    <a:lstStyle/>
                    <a:p>
                      <a:r>
                        <a:rPr lang="en-US" dirty="0" smtClean="0"/>
                        <a:t>Extinct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pure bred male and female, no possibility of</a:t>
                      </a:r>
                      <a:r>
                        <a:rPr lang="en-US" baseline="0" dirty="0" smtClean="0"/>
                        <a:t> restoring population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31381"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 to extinction,</a:t>
                      </a:r>
                      <a:r>
                        <a:rPr lang="en-US" baseline="0" dirty="0" smtClean="0"/>
                        <a:t> genetic variability below ancestral  population, action to increase population size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31381">
                <a:tc>
                  <a:txBody>
                    <a:bodyPr/>
                    <a:lstStyle/>
                    <a:p>
                      <a:r>
                        <a:rPr lang="en-US" dirty="0" smtClean="0"/>
                        <a:t>Endangered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danger of extinction, effective population</a:t>
                      </a:r>
                      <a:r>
                        <a:rPr lang="en-US" baseline="0" dirty="0" smtClean="0"/>
                        <a:t> too small to prevent genetic loss, preservation enacted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31381">
                <a:tc>
                  <a:txBody>
                    <a:bodyPr/>
                    <a:lstStyle/>
                    <a:p>
                      <a:r>
                        <a:rPr lang="en-US" dirty="0" smtClean="0"/>
                        <a:t>Vulnerable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disadvantageous affects the endanger existence</a:t>
                      </a:r>
                      <a:r>
                        <a:rPr lang="en-US" baseline="0" dirty="0" smtClean="0"/>
                        <a:t> of population, preventive measure to be taken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21967"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decreasing rapidly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18282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visible changes in population, reproduce without</a:t>
                      </a:r>
                      <a:r>
                        <a:rPr lang="en-US" baseline="0" dirty="0" smtClean="0"/>
                        <a:t> genetic loss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53200" y="647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                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Different categories of domestic population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Cattle, Buffalo &amp;Horse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143000"/>
                <a:gridCol w="859971"/>
                <a:gridCol w="1175657"/>
                <a:gridCol w="1175657"/>
                <a:gridCol w="1175657"/>
                <a:gridCol w="117565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No. of </a:t>
                      </a:r>
                      <a:endParaRPr lang="en-US" dirty="0"/>
                    </a:p>
                    <a:p>
                      <a:r>
                        <a:rPr lang="en-US" dirty="0" smtClean="0"/>
                        <a:t>Breeding females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 Effective population size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Sex Ratio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1000:1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Endangered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Vulnerable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1000-5000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5000-10000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1200" y="5791200"/>
            <a:ext cx="29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</a:t>
            </a:r>
            <a:r>
              <a:rPr lang="en-US" i="1" dirty="0" err="1" smtClean="0"/>
              <a:t>Bodo</a:t>
            </a:r>
            <a:r>
              <a:rPr lang="en-US" i="1" dirty="0" smtClean="0"/>
              <a:t>, 1989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6553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                                                                                                   </a:t>
            </a:r>
            <a:r>
              <a:rPr lang="en-US" b="1" i="1" dirty="0" smtClean="0">
                <a:hlinkClick r:id="rId2" action="ppaction://hlinksldjump"/>
              </a:rPr>
              <a:t>  …..Back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Objectives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/>
              <a:t>NPBB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To arrange quality Artificial Insemination services at farmers door step</a:t>
            </a:r>
          </a:p>
          <a:p>
            <a:endParaRPr lang="en-US" sz="2400" dirty="0" smtClean="0"/>
          </a:p>
          <a:p>
            <a:r>
              <a:rPr lang="en-US" sz="2400" dirty="0" smtClean="0"/>
              <a:t>To bring all </a:t>
            </a:r>
            <a:r>
              <a:rPr lang="en-US" sz="2400" dirty="0" err="1" smtClean="0"/>
              <a:t>breedable</a:t>
            </a:r>
            <a:r>
              <a:rPr lang="en-US" sz="2400" dirty="0" smtClean="0"/>
              <a:t> females under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organised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breeding</a:t>
            </a:r>
            <a:r>
              <a:rPr lang="en-US" sz="2400" dirty="0" smtClean="0"/>
              <a:t> through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Artificial Insemination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natural service</a:t>
            </a:r>
            <a:r>
              <a:rPr lang="en-US" sz="2400" dirty="0" smtClean="0"/>
              <a:t> using </a:t>
            </a:r>
            <a:r>
              <a:rPr lang="en-US" sz="2400" dirty="0" err="1" smtClean="0"/>
              <a:t>germplasm</a:t>
            </a:r>
            <a:r>
              <a:rPr lang="en-US" sz="2400" dirty="0" smtClean="0"/>
              <a:t> of high genetic merit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 smtClean="0">
                <a:hlinkClick r:id="rId2" action="ppaction://hlinksldjump"/>
              </a:rPr>
              <a:t>conserve</a:t>
            </a:r>
            <a:r>
              <a:rPr lang="en-US" sz="2400" dirty="0" smtClean="0"/>
              <a:t>, develop and proliferate selected indigenous bovine breeds of high socio-economic importance</a:t>
            </a:r>
          </a:p>
          <a:p>
            <a:endParaRPr lang="en-US" sz="2400" dirty="0" smtClean="0"/>
          </a:p>
          <a:p>
            <a:r>
              <a:rPr lang="en-US" sz="2400" dirty="0" smtClean="0"/>
              <a:t>To provide quality breeding inputs in breeding tracts of important indigenous breeds  to prevent the breeds from deterioration and extinction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Mithun</a:t>
            </a:r>
            <a:endParaRPr lang="en-US" dirty="0"/>
          </a:p>
        </p:txBody>
      </p:sp>
      <p:pic>
        <p:nvPicPr>
          <p:cNvPr id="4" name="Content Placeholder 3" descr="a-beast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762" y="1843881"/>
            <a:ext cx="6086475" cy="4038600"/>
          </a:xfrm>
        </p:spPr>
      </p:pic>
      <p:sp>
        <p:nvSpPr>
          <p:cNvPr id="5" name="TextBox 4"/>
          <p:cNvSpPr txBox="1"/>
          <p:nvPr/>
        </p:nvSpPr>
        <p:spPr>
          <a:xfrm>
            <a:off x="7162800" y="63246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hlinkClick r:id="rId3" action="ppaction://hlinksldjump"/>
              </a:rPr>
              <a:t>….Back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Objectives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/>
              <a:t>NPDD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 create &amp; strengthen infrastructure for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production of quality milk </a:t>
            </a:r>
            <a:r>
              <a:rPr lang="en-US" sz="2400" dirty="0" smtClean="0"/>
              <a:t>including cold chain infrastructure linking the farmers to the customer</a:t>
            </a:r>
          </a:p>
          <a:p>
            <a:r>
              <a:rPr lang="en-US" sz="2400" dirty="0" smtClean="0"/>
              <a:t>To create and strengthen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infrastructure for procurement</a:t>
            </a:r>
            <a:r>
              <a:rPr lang="en-US" sz="2400" dirty="0" smtClean="0"/>
              <a:t>, processing  &amp; marketing of milk</a:t>
            </a:r>
          </a:p>
          <a:p>
            <a:r>
              <a:rPr lang="en-US" sz="2400" dirty="0" smtClean="0"/>
              <a:t>To create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training infrastructure</a:t>
            </a:r>
            <a:r>
              <a:rPr lang="en-US" sz="2400" dirty="0" smtClean="0"/>
              <a:t> for training of dairy farmers</a:t>
            </a:r>
          </a:p>
          <a:p>
            <a:r>
              <a:rPr lang="en-US" sz="2400" dirty="0" smtClean="0"/>
              <a:t>To strengthen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dairy cooperatives / Producers Companies</a:t>
            </a:r>
            <a:r>
              <a:rPr lang="en-US" sz="2400" dirty="0" smtClean="0"/>
              <a:t> at village level</a:t>
            </a:r>
          </a:p>
          <a:p>
            <a:r>
              <a:rPr lang="en-US" sz="2400" dirty="0" smtClean="0"/>
              <a:t>To increase milk production by providing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technical input services</a:t>
            </a:r>
            <a:r>
              <a:rPr lang="en-US" sz="2400" dirty="0" smtClean="0"/>
              <a:t> like cattle feed &amp; mineral mixture etc.</a:t>
            </a:r>
          </a:p>
          <a:p>
            <a:r>
              <a:rPr lang="en-US" sz="2400" dirty="0" smtClean="0"/>
              <a:t>To assist in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rehabilitation  of potentially viable</a:t>
            </a:r>
            <a:r>
              <a:rPr lang="en-US" sz="2400" dirty="0" smtClean="0"/>
              <a:t> milk federation/unions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Aiming to achieve at EOP……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establish 5000 MAITRI </a:t>
            </a:r>
            <a:r>
              <a:rPr lang="en-US" sz="2800" dirty="0" smtClean="0"/>
              <a:t>(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Multipurpose AI technician in Rural India</a:t>
            </a:r>
            <a:r>
              <a:rPr lang="en-US" sz="2800" dirty="0" smtClean="0"/>
              <a:t> )on </a:t>
            </a:r>
            <a:r>
              <a:rPr lang="en-US" sz="2800" dirty="0" smtClean="0"/>
              <a:t>self sustainable basis</a:t>
            </a:r>
          </a:p>
          <a:p>
            <a:r>
              <a:rPr lang="en-US" sz="2800" dirty="0" smtClean="0"/>
              <a:t>To organize 36418 DCS with membership of 2 million farmers</a:t>
            </a:r>
          </a:p>
          <a:p>
            <a:r>
              <a:rPr lang="en-US" sz="2800" dirty="0" smtClean="0"/>
              <a:t>To create milk chilling capacity 2.8 million liter/day &amp; processing capacity 3.01 </a:t>
            </a:r>
            <a:r>
              <a:rPr lang="en-US" sz="2800" dirty="0" err="1" smtClean="0"/>
              <a:t>milion</a:t>
            </a:r>
            <a:r>
              <a:rPr lang="en-US" sz="2800" dirty="0" smtClean="0"/>
              <a:t> liter/day</a:t>
            </a:r>
          </a:p>
          <a:p>
            <a:r>
              <a:rPr lang="en-US" sz="2800" dirty="0" smtClean="0"/>
              <a:t>To conserve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genetic diversity of Cattle &amp; Buffalo</a:t>
            </a:r>
          </a:p>
          <a:p>
            <a:r>
              <a:rPr lang="en-US" sz="2800" dirty="0" smtClean="0"/>
              <a:t>To transform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breeding into an economic activity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Area of Operation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Through out the country</a:t>
            </a:r>
          </a:p>
          <a:p>
            <a:endParaRPr lang="en-US" dirty="0" smtClean="0"/>
          </a:p>
          <a:p>
            <a:r>
              <a:rPr lang="en-US" dirty="0" smtClean="0"/>
              <a:t>States not covered under NDP-1 : NPBBDD will finance all the components</a:t>
            </a:r>
          </a:p>
          <a:p>
            <a:endParaRPr lang="en-US" dirty="0" smtClean="0"/>
          </a:p>
          <a:p>
            <a:r>
              <a:rPr lang="en-US" dirty="0" smtClean="0"/>
              <a:t>States covered under NDP-1: those component not covered under NDP-1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sz="2400" i="1" dirty="0" smtClean="0">
                <a:solidFill>
                  <a:srgbClr val="990000"/>
                </a:solidFill>
              </a:rPr>
              <a:t>NPBBDD will be implemented in the states which have a notified </a:t>
            </a:r>
            <a:r>
              <a:rPr lang="en-US" sz="2400" i="1" dirty="0" smtClean="0">
                <a:solidFill>
                  <a:srgbClr val="990000"/>
                </a:solidFill>
                <a:hlinkClick r:id="rId2" action="ppaction://hlinksldjump"/>
              </a:rPr>
              <a:t>dynamic breeding policy &amp; definite action plan </a:t>
            </a:r>
            <a:r>
              <a:rPr lang="en-US" sz="2400" i="1" dirty="0" smtClean="0">
                <a:solidFill>
                  <a:srgbClr val="990000"/>
                </a:solidFill>
              </a:rPr>
              <a:t>to operationalise  the policy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Activity component to be funded under NPBB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Field AI network</a:t>
            </a:r>
          </a:p>
          <a:p>
            <a:r>
              <a:rPr lang="en-US" dirty="0" smtClean="0"/>
              <a:t>Strengthening of existing AI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 smtClean="0"/>
              <a:t>Monitoring of AI program</a:t>
            </a:r>
          </a:p>
          <a:p>
            <a:r>
              <a:rPr lang="en-US" dirty="0" smtClean="0"/>
              <a:t>Development &amp; conservation of indigenous breeds</a:t>
            </a:r>
          </a:p>
          <a:p>
            <a:r>
              <a:rPr lang="en-US" dirty="0" smtClean="0"/>
              <a:t>Managerial grants to SIA and grant linked to activities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Priority set for implementation during current year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Strengthening existing semen stations graded 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‘C’&amp; ‘D’</a:t>
            </a:r>
            <a:r>
              <a:rPr lang="en-US" dirty="0" smtClean="0"/>
              <a:t> by CMU</a:t>
            </a:r>
          </a:p>
          <a:p>
            <a:r>
              <a:rPr lang="en-US" dirty="0" smtClean="0"/>
              <a:t>Streamlining LN storage, transport &amp; distribution system</a:t>
            </a:r>
          </a:p>
          <a:p>
            <a:r>
              <a:rPr lang="en-US" dirty="0" smtClean="0"/>
              <a:t>Training &amp; retraining of existing AI workers to establish them as multipurpose worker</a:t>
            </a:r>
          </a:p>
          <a:p>
            <a:r>
              <a:rPr lang="en-US" dirty="0" smtClean="0"/>
              <a:t>Development and conservation of indigenous bovine breeds including </a:t>
            </a:r>
            <a:r>
              <a:rPr lang="en-US" dirty="0" err="1" smtClean="0">
                <a:hlinkClick r:id="rId2" action="ppaction://hlinksldjump"/>
              </a:rPr>
              <a:t>Mithuns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Priority set for implementation of NPBB during current year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private AI workers in areas not covered under AI</a:t>
            </a:r>
          </a:p>
          <a:p>
            <a:r>
              <a:rPr lang="en-US" dirty="0" smtClean="0"/>
              <a:t>Procurement of bulls for natural service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Testing &amp; registration of bulls used in natural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1876</Words>
  <Application>Microsoft Office PowerPoint</Application>
  <PresentationFormat>On-screen Show (4:3)</PresentationFormat>
  <Paragraphs>480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National Programme for Bovine Breeding and Dairy Development</vt:lpstr>
      <vt:lpstr>About NPBBDD…..</vt:lpstr>
      <vt:lpstr>Objectives NPBB</vt:lpstr>
      <vt:lpstr>Objectives NPDD</vt:lpstr>
      <vt:lpstr>Aiming to achieve at EOP……</vt:lpstr>
      <vt:lpstr>Area of Operation</vt:lpstr>
      <vt:lpstr>Activity component to be funded under NPBB</vt:lpstr>
      <vt:lpstr>Priority set for implementation during current year</vt:lpstr>
      <vt:lpstr>Priority set for implementation of NPBB during current year</vt:lpstr>
      <vt:lpstr>Activity component to be funded under NPDD</vt:lpstr>
      <vt:lpstr>Activity component to be funded under NPDD</vt:lpstr>
      <vt:lpstr>Activity component to be funded under NPDD</vt:lpstr>
      <vt:lpstr>Activity component to be funded under NPDD</vt:lpstr>
      <vt:lpstr>Funding Pattern</vt:lpstr>
      <vt:lpstr>Funding Pattern</vt:lpstr>
      <vt:lpstr>Financial ceiling &amp; other limitation under NPDD</vt:lpstr>
      <vt:lpstr>Financial ceiling &amp; other limitation under NPDD</vt:lpstr>
      <vt:lpstr>Implementing agencies :NPBB</vt:lpstr>
      <vt:lpstr>Implementing agencies :NPDD</vt:lpstr>
      <vt:lpstr>Organogram: NPBB</vt:lpstr>
      <vt:lpstr>Organogram: NPDD</vt:lpstr>
      <vt:lpstr>Institutional Mechanism for review monitoring</vt:lpstr>
      <vt:lpstr>Cost recovery of inputs</vt:lpstr>
      <vt:lpstr>Measures to ensure quality of goods and services</vt:lpstr>
      <vt:lpstr>Thank you </vt:lpstr>
      <vt:lpstr>Dynamic breeding policy &amp; action plan</vt:lpstr>
      <vt:lpstr>Conservation vis-a- vis Preservation</vt:lpstr>
      <vt:lpstr>Categories of domestic population</vt:lpstr>
      <vt:lpstr>Different categories of domestic population Cattle, Buffalo &amp;Horse</vt:lpstr>
      <vt:lpstr>Mithun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Programme for Bovine Breeding and Dairy Development</dc:title>
  <dc:creator>SSAHA</dc:creator>
  <cp:lastModifiedBy>SSAHA</cp:lastModifiedBy>
  <cp:revision>71</cp:revision>
  <dcterms:created xsi:type="dcterms:W3CDTF">2015-08-26T05:57:58Z</dcterms:created>
  <dcterms:modified xsi:type="dcterms:W3CDTF">2015-09-04T12:24:22Z</dcterms:modified>
</cp:coreProperties>
</file>